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5701"/>
    <a:srgbClr val="E8E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B998-1E0B-4E89-571D-60E6AD295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2CF3-97E7-E176-3B77-79E029103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0918-D621-B72B-15E9-8677946C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BC7F-FAE4-4E35-EE02-E675FD5A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543FF-D4D3-6294-6491-CBBE5364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452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F15D-1080-E38C-3AF9-DD30CA59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E2F98-72E1-B094-1329-557E4013C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6E69-68F7-BD7F-EA2A-602F7583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39D2D-8AF0-AB97-C96B-55BEC964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2CC3-4511-EF01-98DA-CC342AF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605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32F5B-6C5D-625B-DC27-44C400E6F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3717C-A03C-E8B1-3A92-D1A62118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37B3-BBFC-572E-6312-2FDAD1304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0320-DB93-0C51-A440-7B990D2A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A97E-CE7D-C338-87F0-A5D4F9DD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47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A2C5-9152-4034-424F-9254B44E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EE4A-EBB7-825F-BCE8-E7AB76FEA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685F1-A568-EE69-3E6F-6ADC8752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756C-8C48-13EE-12D0-68717F66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FB81-E4F2-AA60-6AD3-D4526A15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5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4F4F-CD07-2DA6-F2A9-2914D774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DEF-070D-438A-E99D-35F17D3C2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61B6-593F-2627-C267-AA2489D0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A9754-562A-AC06-C31A-3AA3DBE5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F7E7-1DC5-AC89-E602-2AE7ABBF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325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FAD3-CA80-B17D-E51B-A14073E2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89D8-181F-5E17-B712-76BA78BAE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7F34F-5E1F-8B29-94E1-48EFE3B3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1D456-2B7F-03F9-6527-078360B1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81CD5-A21C-56FF-CE6D-BE124B7B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0FE26-CFB2-3FAF-C58C-E21F2997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137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0B91-AD78-63EC-DCA4-90B2386B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525AE-5281-52E5-BAC8-4A7B22E71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91C6A-609A-8DD5-3465-22B119452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C1B36-5EB8-3446-79D6-50F168AF4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5CDEE-8B41-21A8-8805-CC459D196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13760-7163-854E-B129-A406E1B1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64B8C-93AB-C96E-E2BD-86EF72C7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F6266D-B0C7-DCEE-E5BF-21B15956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838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C864-EC8F-7F6E-A0B9-55C3CDA7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D3A7D-8945-90CB-3680-7CB83B16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1639C-9F02-3A09-46F7-2DD83001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1440D-1746-051E-E12B-201AC9C7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305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A6EB1-9E94-730C-08D7-A8C1DA15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19838-6650-499C-0BCD-D883D675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A264B-4ED7-F836-4608-7E7C2A5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45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0E9F-F0AE-A3EC-196D-37C7A66C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0FF9-A763-67FE-9F33-5CBA6FABE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427A3-CC9F-9CF5-97EB-B6CE6054F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8C458-BD68-047F-6AF8-E4011B70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130C9-D46B-0C18-D5C5-C51011A8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73A56-F8DD-CB3A-8A6F-CC103FB9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297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7AA9-B4C3-DC69-D3C2-28D9019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D8790-6D66-D750-B857-A0D47FB1E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D1775-1BAC-5358-C320-1854581B3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CA1F3-A862-3512-E462-C73221F2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C0FEB-26CC-5EFC-102D-FBA999E8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329B3-0BC6-7182-F014-BEED3D2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61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E94D6-C366-09FC-F0C0-3445B406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D3DBC-12D7-9475-C4F0-5FDA8546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3591E-1C6E-FFF3-AE3C-316ECE630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35DF6-BA47-4E09-9963-83E90A642A0D}" type="datetimeFigureOut">
              <a:rPr lang="en-SG" smtClean="0"/>
              <a:t>15/4/2026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B2D6-81A4-F146-DE36-53468B5C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A3DE-0D84-2C90-F016-A65FD9413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3B42C-908A-4084-8216-6F152C13BB2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526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0BE49-E486-16EA-AF39-AAE56F10611F}"/>
              </a:ext>
            </a:extLst>
          </p:cNvPr>
          <p:cNvSpPr txBox="1"/>
          <p:nvPr/>
        </p:nvSpPr>
        <p:spPr>
          <a:xfrm>
            <a:off x="-28658" y="917912"/>
            <a:ext cx="82957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GB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NITIAL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Resuscitate (ABC), administer oxygen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Measure BP/HR/O</a:t>
            </a:r>
            <a:r>
              <a:rPr lang="en-GB" sz="1600" baseline="-25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sats/temperature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 for signs of shock/hypoperfusion – low BP/confusion/pale/cold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Insert urinary catheter and commence strict fluid balance monitoring hourly</a:t>
            </a:r>
          </a:p>
          <a:p>
            <a:r>
              <a:rPr lang="en-GB" sz="2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en-GB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TART TREATMENT FOR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Pre-eclampsia – </a:t>
            </a: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control BP, prevent seizures (magnesium sulphate), consider delivery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Sepsis – </a:t>
            </a: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IV fluid, broad-spectrum antibiotics, high flow oxygen if 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GB" sz="1600" baseline="-25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sats &lt;95%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Haemorrhage – 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source, control bleeding, volume replacement (IV fluid, blood)</a:t>
            </a:r>
            <a:endParaRPr lang="en-SG" sz="16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SG" sz="2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</a:t>
            </a:r>
            <a:r>
              <a:rPr lang="en-SG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OXINS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Consider stopping nephrotoxic drugs e.g. NSAID, Gentamicin, local herbs</a:t>
            </a:r>
          </a:p>
          <a:p>
            <a:r>
              <a:rPr lang="en-SG" sz="2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</a:t>
            </a:r>
            <a:r>
              <a:rPr lang="en-SG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PTIMISE FLUID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 fluid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Hypovolemia suspected – cautious IV crystalloid bolus (250-500ml), reassess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Fluid overload – restrict fluid, sit upright, oxygen, furosemide 20mg ONLY if signs of pulmonary oedema</a:t>
            </a:r>
          </a:p>
          <a:p>
            <a:r>
              <a:rPr lang="en-SG" sz="28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en-SG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REVENT &amp; MONITOR</a:t>
            </a:r>
            <a:endParaRPr lang="en-SG" sz="16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Regular BP/HR/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</a:t>
            </a:r>
            <a:r>
              <a:rPr lang="en-GB" sz="1600" baseline="-25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sats/temperature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strict fluid balance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Repeat creatinine, proteinuria &amp; BP at 6-12 weeks postpartum</a:t>
            </a:r>
          </a:p>
        </p:txBody>
      </p:sp>
      <p:pic>
        <p:nvPicPr>
          <p:cNvPr id="11" name="Picture 10" descr="A logo with a design on it&#10;&#10;AI-generated content may be incorrect.">
            <a:extLst>
              <a:ext uri="{FF2B5EF4-FFF2-40B4-BE49-F238E27FC236}">
                <a16:creationId xmlns:a16="http://schemas.microsoft.com/office/drawing/2014/main" id="{77F5EE3C-1D2A-4B4B-5BD3-68460142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3" t="1603" r="3955" b="5346"/>
          <a:stretch/>
        </p:blipFill>
        <p:spPr>
          <a:xfrm>
            <a:off x="157620" y="14100"/>
            <a:ext cx="1031100" cy="1034211"/>
          </a:xfrm>
          <a:prstGeom prst="ellipse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8422714-E579-A440-75BE-BEF03181DFF1}"/>
              </a:ext>
            </a:extLst>
          </p:cNvPr>
          <p:cNvSpPr/>
          <p:nvPr/>
        </p:nvSpPr>
        <p:spPr>
          <a:xfrm>
            <a:off x="8117288" y="144498"/>
            <a:ext cx="3917092" cy="871151"/>
          </a:xfrm>
          <a:prstGeom prst="rect">
            <a:avLst/>
          </a:prstGeom>
          <a:solidFill>
            <a:srgbClr val="D05701"/>
          </a:solidFill>
          <a:ln>
            <a:solidFill>
              <a:srgbClr val="D057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 if creatinine &gt;77µmol/L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AND/OR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oliguric for 2 or more hours</a:t>
            </a:r>
            <a:endParaRPr lang="en-SG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C033B9-CF40-3699-924D-D62BD8FFBF09}"/>
              </a:ext>
            </a:extLst>
          </p:cNvPr>
          <p:cNvSpPr/>
          <p:nvPr/>
        </p:nvSpPr>
        <p:spPr>
          <a:xfrm>
            <a:off x="885676" y="95630"/>
            <a:ext cx="7534656" cy="871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D05701"/>
                </a:solidFill>
                <a:latin typeface="Lato ExtraBold" panose="020F0502020204030203" pitchFamily="34" charset="0"/>
                <a:ea typeface="Lato ExtraBold" panose="020F0502020204030203" pitchFamily="34" charset="0"/>
                <a:cs typeface="Lato ExtraBold" panose="020F0502020204030203" pitchFamily="34" charset="0"/>
              </a:rPr>
              <a:t>I-STOP PrAKI</a:t>
            </a:r>
            <a:endParaRPr lang="en-SG" sz="7200" dirty="0">
              <a:solidFill>
                <a:srgbClr val="D05701"/>
              </a:solidFill>
              <a:latin typeface="Lato ExtraBold" panose="020F0502020204030203" pitchFamily="34" charset="0"/>
              <a:ea typeface="Lato ExtraBold" panose="020F0502020204030203" pitchFamily="34" charset="0"/>
              <a:cs typeface="Lato ExtraBold" panose="020F0502020204030203" pitchFamily="34" charset="0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3275C49-B8B2-4CFD-70E9-750531386811}"/>
              </a:ext>
            </a:extLst>
          </p:cNvPr>
          <p:cNvSpPr/>
          <p:nvPr/>
        </p:nvSpPr>
        <p:spPr>
          <a:xfrm>
            <a:off x="7836408" y="1207008"/>
            <a:ext cx="4339406" cy="5572724"/>
          </a:xfrm>
          <a:prstGeom prst="upArrow">
            <a:avLst>
              <a:gd name="adj1" fmla="val 87980"/>
              <a:gd name="adj2" fmla="val 219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Anuria &gt;12 hours or persistent oliguria despite fluid resuscitation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Rising creatinine or worsening clinical status </a:t>
            </a:r>
            <a:endParaRPr lang="en-SG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Pulmonary oedema or refractory hypertension </a:t>
            </a:r>
            <a:endParaRPr lang="en-SG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Severe hyperkaliemia, acidosis, uremia (if labs available) </a:t>
            </a:r>
            <a:endParaRPr lang="en-SG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Suspected cortical necrosis or severe disease  </a:t>
            </a:r>
            <a:endParaRPr lang="en-SG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4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referral for dialysis unavailable focus on supportive care, infection control, fluid balance, and early delivery when indicated</a:t>
            </a:r>
            <a:endParaRPr lang="en-SG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SG" sz="1400" dirty="0">
              <a:solidFill>
                <a:schemeClr val="tx2"/>
              </a:solidFill>
            </a:endParaRPr>
          </a:p>
          <a:p>
            <a:pPr algn="ctr"/>
            <a:endParaRPr lang="en-SG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47FCF3-26A5-F4FC-512D-051D72BC15C6}"/>
              </a:ext>
            </a:extLst>
          </p:cNvPr>
          <p:cNvSpPr txBox="1"/>
          <p:nvPr/>
        </p:nvSpPr>
        <p:spPr>
          <a:xfrm>
            <a:off x="8267052" y="1465346"/>
            <a:ext cx="3489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higher‑level care, nephrology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dialysis center if:</a:t>
            </a:r>
            <a:endParaRPr lang="en-SG" sz="16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0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264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Lato</vt:lpstr>
      <vt:lpstr>Lato ExtraBold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Author</dc:creator>
  <cp:lastModifiedBy>Katherine</cp:lastModifiedBy>
  <cp:revision>1</cp:revision>
  <dcterms:created xsi:type="dcterms:W3CDTF">2026-04-04T02:14:35Z</dcterms:created>
  <dcterms:modified xsi:type="dcterms:W3CDTF">2026-04-15T05:10:01Z</dcterms:modified>
</cp:coreProperties>
</file>